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3.png" ContentType="image/png"/>
  <Override PartName="/ppt/media/image41.png" ContentType="image/png"/>
  <Override PartName="/ppt/media/image38.jpeg" ContentType="image/jpeg"/>
  <Override PartName="/ppt/media/image36.png" ContentType="image/png"/>
  <Override PartName="/ppt/media/image32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4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4.png" ContentType="image/png"/>
  <Override PartName="/ppt/media/image20.jpeg" ContentType="image/jpeg"/>
  <Override PartName="/ppt/media/image19.png" ContentType="image/png"/>
  <Override PartName="/ppt/media/image42.png" ContentType="image/png"/>
  <Override PartName="/ppt/media/image17.jpeg" ContentType="image/jpeg"/>
  <Override PartName="/ppt/media/image16.jpeg" ContentType="image/jpeg"/>
  <Override PartName="/ppt/media/image14.png" ContentType="image/png"/>
  <Override PartName="/ppt/media/image15.jpeg" ContentType="image/jpe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46.png" ContentType="image/png"/>
  <Override PartName="/ppt/media/image13.png" ContentType="image/png"/>
  <Override PartName="/ppt/media/image21.jpeg" ContentType="image/jpeg"/>
  <Override PartName="/ppt/media/image10.png" ContentType="image/png"/>
  <Override PartName="/ppt/media/image9.png" ContentType="image/png"/>
  <Override PartName="/ppt/media/image37.png" ContentType="image/png"/>
  <Override PartName="/ppt/media/image8.jpeg" ContentType="image/jpeg"/>
  <Override PartName="/ppt/media/image22.png" ContentType="image/png"/>
  <Override PartName="/ppt/media/image31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47.jpeg" ContentType="image/jpe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1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BDA7FB7-E2F6-4128-A8E5-16C435A946A0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76EC477-6E6D-4AEB-8A92-933DF8B213E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31CC9BF-3607-4253-8A69-7CA8EE69363B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016DA4B-D3A5-481E-8D2D-ED6B676E1DD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8483FB5-A456-488C-BB92-771F605DBA6B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EA14B10-BDBC-48AE-98FB-4889917616B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Musicians are already showing interest</a:t>
            </a:r>
            <a:endParaRPr/>
          </a:p>
        </p:txBody>
      </p:sp>
      <p:sp>
        <p:nvSpPr>
          <p:cNvPr id="207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8476B52-5A16-4539-98B8-E884480D8CD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Team Flippy and advisory board</a:t>
            </a:r>
            <a:endParaRPr/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D20515A-F08C-4D16-BEB7-7F034136AE4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17A02F9-DA0E-47CC-971B-E3E093B8F77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E0B4A6A-4EB8-45C0-B370-519FDED03371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41D8CC4-3BBF-43A0-B49B-016541CAF8A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7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85BA55F-3B94-4759-ABAA-5D1C5000F0C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D302E5-1AE8-42BB-B941-48D21CE3999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859F920-AD1A-49A4-AEA4-D78C247B9B0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d8a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d8a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d8a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d8a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0" y="5501520"/>
            <a:ext cx="9142920" cy="13986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14" name="CustomShape 2"/>
          <p:cNvSpPr/>
          <p:nvPr/>
        </p:nvSpPr>
        <p:spPr>
          <a:xfrm>
            <a:off x="2468880" y="274320"/>
            <a:ext cx="6387480" cy="982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6000">
                <a:solidFill>
                  <a:srgbClr val="ffffff"/>
                </a:solidFill>
                <a:latin typeface="Fatboy Slim BLTC BRK"/>
                <a:ea typeface="Lato Light"/>
              </a:rPr>
              <a:t>upcome</a:t>
            </a:r>
            <a:endParaRPr/>
          </a:p>
        </p:txBody>
      </p:sp>
      <p:sp>
        <p:nvSpPr>
          <p:cNvPr id="115" name="CustomShape 3"/>
          <p:cNvSpPr/>
          <p:nvPr/>
        </p:nvSpPr>
        <p:spPr>
          <a:xfrm>
            <a:off x="822960" y="5501520"/>
            <a:ext cx="7209720" cy="146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500">
                <a:solidFill>
                  <a:srgbClr val="fd8a21"/>
                </a:solidFill>
                <a:latin typeface="Agency FB"/>
              </a:rPr>
              <a:t>Providing visibility for rising stars.</a:t>
            </a:r>
            <a:endParaRPr/>
          </a:p>
        </p:txBody>
      </p:sp>
      <p:pic>
        <p:nvPicPr>
          <p:cNvPr id="1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63040" y="2103120"/>
            <a:ext cx="5904720" cy="33235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77440" y="71640"/>
            <a:ext cx="1554120" cy="166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2800" y="1030320"/>
            <a:ext cx="3421080" cy="523188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3519000" y="2131560"/>
            <a:ext cx="5672160" cy="25052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  <a:ea typeface="Lato Light"/>
              </a:rPr>
              <a:t>350,000  students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  <a:ea typeface="Lato Light"/>
              </a:rPr>
              <a:t>108 tertiary institutions</a:t>
            </a:r>
            <a:endParaRPr/>
          </a:p>
        </p:txBody>
      </p:sp>
      <p:sp>
        <p:nvSpPr>
          <p:cNvPr id="168" name="CustomShape 2"/>
          <p:cNvSpPr/>
          <p:nvPr/>
        </p:nvSpPr>
        <p:spPr>
          <a:xfrm>
            <a:off x="969120" y="2812320"/>
            <a:ext cx="2153520" cy="6166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d8a21"/>
                </a:solidFill>
                <a:latin typeface="Roboto"/>
                <a:ea typeface="Roboto"/>
              </a:rPr>
              <a:t>Ghana</a:t>
            </a:r>
            <a:endParaRPr/>
          </a:p>
        </p:txBody>
      </p:sp>
      <p:sp>
        <p:nvSpPr>
          <p:cNvPr id="169" name="CustomShape 3"/>
          <p:cNvSpPr/>
          <p:nvPr/>
        </p:nvSpPr>
        <p:spPr>
          <a:xfrm>
            <a:off x="-182880" y="-91440"/>
            <a:ext cx="8590680" cy="20124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lang="en-US" sz="5600">
                <a:solidFill>
                  <a:srgbClr val="ffffff"/>
                </a:solidFill>
                <a:latin typeface="Agency FB"/>
              </a:rPr>
              <a:t> </a:t>
            </a:r>
            <a:r>
              <a:rPr lang="en-US" sz="5600">
                <a:solidFill>
                  <a:srgbClr val="ffffff"/>
                </a:solidFill>
                <a:latin typeface="Agency FB"/>
              </a:rPr>
              <a:t>Market Potential</a:t>
            </a:r>
            <a:endParaRPr/>
          </a:p>
        </p:txBody>
      </p:sp>
      <p:pic>
        <p:nvPicPr>
          <p:cNvPr id="17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96640" y="1048320"/>
            <a:ext cx="4809960" cy="5135040"/>
          </a:xfrm>
          <a:prstGeom prst="rect">
            <a:avLst/>
          </a:prstGeom>
          <a:ln>
            <a:noFill/>
          </a:ln>
        </p:spPr>
      </p:pic>
      <p:sp>
        <p:nvSpPr>
          <p:cNvPr id="171" name="CustomShape 4"/>
          <p:cNvSpPr/>
          <p:nvPr/>
        </p:nvSpPr>
        <p:spPr>
          <a:xfrm>
            <a:off x="4598280" y="2603160"/>
            <a:ext cx="2484720" cy="670680"/>
          </a:xfrm>
          <a:prstGeom prst="rect">
            <a:avLst/>
          </a:prstGeom>
          <a:noFill/>
          <a:ln>
            <a:noFill/>
          </a:ln>
        </p:spPr>
        <p:txBody>
          <a:bodyPr lIns="102240" rIns="102240" tIns="51120" bIns="5112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d8a21"/>
                </a:solidFill>
                <a:latin typeface="Calibri Light"/>
                <a:ea typeface="Roboto"/>
              </a:rPr>
              <a:t>Africa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in">
                                      <p:cBhvr additive="repl">
                                        <p:cTn id="4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-182880" y="-91440"/>
            <a:ext cx="8590680" cy="20124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lang="en-US" sz="5600">
                <a:solidFill>
                  <a:srgbClr val="ffffff"/>
                </a:solidFill>
                <a:latin typeface="Agency FB"/>
              </a:rPr>
              <a:t> </a:t>
            </a:r>
            <a:r>
              <a:rPr lang="en-US" sz="5600">
                <a:solidFill>
                  <a:srgbClr val="ffffff"/>
                </a:solidFill>
                <a:latin typeface="Agency FB"/>
              </a:rPr>
              <a:t>Market Potential</a:t>
            </a:r>
            <a:endParaRPr/>
          </a:p>
        </p:txBody>
      </p:sp>
      <p:sp>
        <p:nvSpPr>
          <p:cNvPr id="173" name="TextShape 2"/>
          <p:cNvSpPr txBox="1"/>
          <p:nvPr/>
        </p:nvSpPr>
        <p:spPr>
          <a:xfrm>
            <a:off x="206640" y="1035360"/>
            <a:ext cx="8887320" cy="564444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3600">
                <a:solidFill>
                  <a:srgbClr val="ffffff"/>
                </a:solidFill>
                <a:latin typeface="Arial"/>
              </a:rPr>
              <a:t>Informal statistics from Nigerian entertainment executives show that ringtones sold to the tune of $150 million in 2011, global live performances brought in an additional $105 million, and album sales reached $30 million in 2008 (three times more than 2005), PolitiFact reports. - See more at:</a:t>
            </a:r>
            <a:r>
              <a:rPr lang="en-US" sz="2800">
                <a:solidFill>
                  <a:srgbClr val="ffffff"/>
                </a:solidFill>
                <a:latin typeface="Arial"/>
              </a:rPr>
              <a:t> </a:t>
            </a:r>
            <a:endParaRPr/>
          </a:p>
          <a:p>
            <a:r>
              <a:rPr lang="en-US" sz="2800">
                <a:solidFill>
                  <a:srgbClr val="ffffff"/>
                </a:solidFill>
                <a:latin typeface="Arial"/>
              </a:rPr>
              <a:t>http://afkinsider.com/68131/big-africas-music-export-industry/#sthash.cRkCN1kg.dpuf</a:t>
            </a:r>
            <a:endParaRPr/>
          </a:p>
        </p:txBody>
      </p:sp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6" descr=""/>
          <p:cNvPicPr/>
          <p:nvPr/>
        </p:nvPicPr>
        <p:blipFill>
          <a:blip r:embed="rId1"/>
          <a:srcRect l="-2074872" t="0" r="0" b="0"/>
          <a:stretch>
            <a:fillRect/>
          </a:stretch>
        </p:blipFill>
        <p:spPr>
          <a:xfrm rot="21582600">
            <a:off x="6841080" y="3011040"/>
            <a:ext cx="1191960" cy="105408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-182880" y="182880"/>
            <a:ext cx="1024092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gency FB"/>
              </a:rPr>
              <a:t>…</a:t>
            </a:r>
            <a:r>
              <a:rPr b="1" lang="en-US" sz="4400">
                <a:solidFill>
                  <a:srgbClr val="ffffff"/>
                </a:solidFill>
                <a:latin typeface="Agency FB"/>
              </a:rPr>
              <a:t>who we are up against</a:t>
            </a:r>
            <a:endParaRPr/>
          </a:p>
        </p:txBody>
      </p:sp>
      <p:sp>
        <p:nvSpPr>
          <p:cNvPr id="176" name="CustomShape 2"/>
          <p:cNvSpPr/>
          <p:nvPr/>
        </p:nvSpPr>
        <p:spPr>
          <a:xfrm>
            <a:off x="3979800" y="4394520"/>
            <a:ext cx="736920" cy="14108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2600">
            <a:noFill/>
          </a:ln>
        </p:spPr>
      </p:sp>
      <p:sp>
        <p:nvSpPr>
          <p:cNvPr id="177" name="CustomShape 3"/>
          <p:cNvSpPr/>
          <p:nvPr/>
        </p:nvSpPr>
        <p:spPr>
          <a:xfrm rot="21435000">
            <a:off x="255600" y="4217040"/>
            <a:ext cx="8383680" cy="138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pic>
        <p:nvPicPr>
          <p:cNvPr id="1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723400"/>
            <a:ext cx="1554120" cy="166536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930480" y="3291840"/>
            <a:ext cx="2469960" cy="9208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126480" y="2468880"/>
            <a:ext cx="1437480" cy="143748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589520" y="2354760"/>
            <a:ext cx="1618560" cy="194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554480" y="15120"/>
            <a:ext cx="60296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lang="en-US" sz="5600">
                <a:solidFill>
                  <a:srgbClr val="ffffff"/>
                </a:solidFill>
                <a:latin typeface="Agency FB"/>
              </a:rPr>
              <a:t>…</a:t>
            </a:r>
            <a:r>
              <a:rPr lang="en-US" sz="5600">
                <a:solidFill>
                  <a:srgbClr val="ffffff"/>
                </a:solidFill>
                <a:latin typeface="Agency FB"/>
              </a:rPr>
              <a:t>what’s next?</a:t>
            </a:r>
            <a:endParaRPr/>
          </a:p>
        </p:txBody>
      </p:sp>
      <p:sp>
        <p:nvSpPr>
          <p:cNvPr id="183" name="Line 2"/>
          <p:cNvSpPr/>
          <p:nvPr/>
        </p:nvSpPr>
        <p:spPr>
          <a:xfrm flipV="1">
            <a:off x="320760" y="3593160"/>
            <a:ext cx="8288280" cy="30600"/>
          </a:xfrm>
          <a:prstGeom prst="line">
            <a:avLst/>
          </a:prstGeom>
          <a:ln cap="rnd" w="28440">
            <a:solidFill>
              <a:srgbClr val="ffffff"/>
            </a:solidFill>
            <a:custDash>
              <a:ds d="79000" sp="79000"/>
            </a:custDash>
            <a:miter/>
          </a:ln>
        </p:spPr>
      </p:sp>
      <p:sp>
        <p:nvSpPr>
          <p:cNvPr id="184" name="CustomShape 3"/>
          <p:cNvSpPr/>
          <p:nvPr/>
        </p:nvSpPr>
        <p:spPr>
          <a:xfrm>
            <a:off x="155520" y="3623760"/>
            <a:ext cx="1306440" cy="16675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Launch AIRTEL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APP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FINALE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85" name="Picture 4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3960" y="2910600"/>
            <a:ext cx="844560" cy="79812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48960" y="2600640"/>
            <a:ext cx="1596600" cy="7074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Oct '15</a:t>
            </a:r>
            <a:endParaRPr/>
          </a:p>
        </p:txBody>
      </p:sp>
      <p:pic>
        <p:nvPicPr>
          <p:cNvPr id="187" name="Picture 51" descr="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2877480" y="3419280"/>
            <a:ext cx="595440" cy="798120"/>
          </a:xfrm>
          <a:prstGeom prst="rect">
            <a:avLst/>
          </a:prstGeom>
          <a:ln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2221200" y="4034880"/>
            <a:ext cx="2043000" cy="7074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September</a:t>
            </a:r>
            <a:endParaRPr/>
          </a:p>
        </p:txBody>
      </p:sp>
      <p:sp>
        <p:nvSpPr>
          <p:cNvPr id="189" name="CustomShape 6"/>
          <p:cNvSpPr/>
          <p:nvPr/>
        </p:nvSpPr>
        <p:spPr>
          <a:xfrm>
            <a:off x="5537160" y="3663360"/>
            <a:ext cx="1306440" cy="10281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lang="en-US" sz="2100">
                <a:solidFill>
                  <a:srgbClr val="ffffff"/>
                </a:solidFill>
                <a:latin typeface="Calibri Light"/>
                <a:ea typeface="Roboto Thin"/>
              </a:rPr>
              <a:t>80,000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100">
                <a:solidFill>
                  <a:srgbClr val="ffffff"/>
                </a:solidFill>
                <a:latin typeface="Calibri Light"/>
                <a:ea typeface="Roboto Thin"/>
              </a:rPr>
              <a:t>users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90" name="Picture 5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873760" y="2950200"/>
            <a:ext cx="595440" cy="798120"/>
          </a:xfrm>
          <a:prstGeom prst="rect">
            <a:avLst/>
          </a:prstGeom>
          <a:ln>
            <a:noFill/>
          </a:ln>
        </p:spPr>
      </p:pic>
      <p:sp>
        <p:nvSpPr>
          <p:cNvPr id="191" name="CustomShape 7"/>
          <p:cNvSpPr/>
          <p:nvPr/>
        </p:nvSpPr>
        <p:spPr>
          <a:xfrm>
            <a:off x="5212080" y="2194560"/>
            <a:ext cx="2170440" cy="7081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December 2015</a:t>
            </a:r>
            <a:endParaRPr/>
          </a:p>
        </p:txBody>
      </p:sp>
      <p:sp>
        <p:nvSpPr>
          <p:cNvPr id="192" name="CustomShape 8"/>
          <p:cNvSpPr/>
          <p:nvPr/>
        </p:nvSpPr>
        <p:spPr>
          <a:xfrm>
            <a:off x="7813800" y="3765600"/>
            <a:ext cx="1306440" cy="10281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lang="en-US" sz="2100">
                <a:solidFill>
                  <a:srgbClr val="ffffff"/>
                </a:solidFill>
                <a:latin typeface="Calibri Light"/>
                <a:ea typeface="Roboto Thin"/>
              </a:rPr>
              <a:t>200,000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100">
                <a:solidFill>
                  <a:srgbClr val="ffffff"/>
                </a:solidFill>
                <a:latin typeface="Calibri Light"/>
                <a:ea typeface="Roboto Thin"/>
              </a:rPr>
              <a:t>users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93" name="Picture 2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150040" y="2944800"/>
            <a:ext cx="595440" cy="798120"/>
          </a:xfrm>
          <a:prstGeom prst="rect">
            <a:avLst/>
          </a:prstGeom>
          <a:ln>
            <a:noFill/>
          </a:ln>
        </p:spPr>
      </p:pic>
      <p:sp>
        <p:nvSpPr>
          <p:cNvPr id="194" name="CustomShape 9"/>
          <p:cNvSpPr/>
          <p:nvPr/>
        </p:nvSpPr>
        <p:spPr>
          <a:xfrm>
            <a:off x="7638120" y="2298600"/>
            <a:ext cx="1472400" cy="7081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June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 </a:t>
            </a: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2016</a:t>
            </a:r>
            <a:endParaRPr/>
          </a:p>
        </p:txBody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48640" y="123120"/>
            <a:ext cx="703548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5600">
                <a:solidFill>
                  <a:srgbClr val="ffffff"/>
                </a:solidFill>
                <a:latin typeface="Agency FB"/>
              </a:rPr>
              <a:t>Revenue Model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1243440" y="2252880"/>
            <a:ext cx="3981600" cy="16675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Calibri Light"/>
                <a:ea typeface="Roboto Thin"/>
              </a:rPr>
              <a:t>1. ADVERTISING</a:t>
            </a:r>
            <a:endParaRPr/>
          </a:p>
        </p:txBody>
      </p:sp>
      <p:sp>
        <p:nvSpPr>
          <p:cNvPr id="197" name="CustomShape 3"/>
          <p:cNvSpPr/>
          <p:nvPr/>
        </p:nvSpPr>
        <p:spPr>
          <a:xfrm>
            <a:off x="1265760" y="3258720"/>
            <a:ext cx="3981600" cy="16675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Calibri Light"/>
                <a:ea typeface="Roboto Thin"/>
              </a:rPr>
              <a:t>2. COMMISSIONS</a:t>
            </a:r>
            <a:endParaRPr/>
          </a:p>
        </p:txBody>
      </p:sp>
      <p:sp>
        <p:nvSpPr>
          <p:cNvPr id="198" name="CustomShape 4"/>
          <p:cNvSpPr/>
          <p:nvPr/>
        </p:nvSpPr>
        <p:spPr>
          <a:xfrm>
            <a:off x="1448280" y="4392720"/>
            <a:ext cx="3981600" cy="166752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600">
                <a:solidFill>
                  <a:srgbClr val="ffffff"/>
                </a:solidFill>
                <a:latin typeface="Calibri Light"/>
                <a:ea typeface="Roboto Thin"/>
              </a:rPr>
              <a:t>3. PAID PLACEMENT</a:t>
            </a:r>
            <a:endParaRPr/>
          </a:p>
        </p:txBody>
      </p:sp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d8a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5501520"/>
            <a:ext cx="9142920" cy="13986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200" name="CustomShape 2"/>
          <p:cNvSpPr/>
          <p:nvPr/>
        </p:nvSpPr>
        <p:spPr>
          <a:xfrm>
            <a:off x="2468880" y="274320"/>
            <a:ext cx="6387480" cy="982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6000">
                <a:solidFill>
                  <a:srgbClr val="ffffff"/>
                </a:solidFill>
                <a:latin typeface="Fatboy Slim BLTC BRK"/>
                <a:ea typeface="Lato Light"/>
              </a:rPr>
              <a:t>upcome</a:t>
            </a:r>
            <a:endParaRPr/>
          </a:p>
        </p:txBody>
      </p:sp>
      <p:sp>
        <p:nvSpPr>
          <p:cNvPr id="201" name="CustomShape 3"/>
          <p:cNvSpPr/>
          <p:nvPr/>
        </p:nvSpPr>
        <p:spPr>
          <a:xfrm>
            <a:off x="1005840" y="5439600"/>
            <a:ext cx="7209720" cy="146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500">
                <a:solidFill>
                  <a:srgbClr val="fd8a21"/>
                </a:solidFill>
                <a:latin typeface="Agency FB"/>
              </a:rPr>
              <a:t>The ultimate platform for rising stars.</a:t>
            </a:r>
            <a:endParaRPr/>
          </a:p>
        </p:txBody>
      </p:sp>
      <p:pic>
        <p:nvPicPr>
          <p:cNvPr id="20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63040" y="2103120"/>
            <a:ext cx="5904720" cy="332352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77440" y="71640"/>
            <a:ext cx="1554120" cy="166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342240" y="208440"/>
            <a:ext cx="513252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5600">
                <a:solidFill>
                  <a:srgbClr val="ffffff"/>
                </a:solidFill>
                <a:latin typeface="Agency FB"/>
                <a:ea typeface="Lato Light"/>
              </a:rPr>
              <a:t>Upcome</a:t>
            </a:r>
            <a:endParaRPr/>
          </a:p>
        </p:txBody>
      </p:sp>
      <p:sp>
        <p:nvSpPr>
          <p:cNvPr id="119" name="CustomShape 2"/>
          <p:cNvSpPr/>
          <p:nvPr/>
        </p:nvSpPr>
        <p:spPr>
          <a:xfrm>
            <a:off x="2606760" y="1463040"/>
            <a:ext cx="6445440" cy="43336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  <a:ea typeface="Lato Light"/>
              </a:rPr>
              <a:t>An app that </a:t>
            </a:r>
            <a:r>
              <a:rPr b="1" lang="en-US" sz="4000">
                <a:solidFill>
                  <a:srgbClr val="ffffff"/>
                </a:solidFill>
                <a:latin typeface="Calibri Light"/>
                <a:ea typeface="Lato Light"/>
              </a:rPr>
              <a:t>makes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ffffff"/>
                </a:solidFill>
                <a:latin typeface="Calibri Light"/>
                <a:ea typeface="Lato Light"/>
              </a:rPr>
              <a:t>It super </a:t>
            </a:r>
            <a:r>
              <a:rPr lang="en-US" sz="4000">
                <a:solidFill>
                  <a:srgbClr val="ffffff"/>
                </a:solidFill>
                <a:latin typeface="Calibri Light"/>
                <a:ea typeface="Lato Light"/>
              </a:rPr>
              <a:t>easy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  <a:ea typeface="Lato Light"/>
              </a:rPr>
              <a:t>for </a:t>
            </a:r>
            <a:r>
              <a:rPr b="1" lang="en-US" sz="4000">
                <a:solidFill>
                  <a:srgbClr val="ffffff"/>
                </a:solidFill>
                <a:latin typeface="Calibri Light"/>
                <a:ea typeface="Lato Light"/>
              </a:rPr>
              <a:t>upcoming</a:t>
            </a:r>
            <a:r>
              <a:rPr lang="en-US" sz="4000">
                <a:solidFill>
                  <a:srgbClr val="ffffff"/>
                </a:solidFill>
                <a:latin typeface="Calibri Light"/>
                <a:ea typeface="Lato Light"/>
              </a:rPr>
              <a:t> music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  <a:ea typeface="Lato Light"/>
              </a:rPr>
              <a:t>artists to be discovered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  <a:latin typeface="Calibri Light"/>
                <a:ea typeface="Lato Light"/>
              </a:rPr>
              <a:t>Instantly.</a:t>
            </a:r>
            <a:endParaRPr/>
          </a:p>
        </p:txBody>
      </p:sp>
      <p:pic>
        <p:nvPicPr>
          <p:cNvPr id="120" name="Picture 9" descr=""/>
          <p:cNvPicPr/>
          <p:nvPr/>
        </p:nvPicPr>
        <p:blipFill>
          <a:blip r:embed="rId1"/>
          <a:srcRect l="-929290" t="0" r="1372283" b="0"/>
          <a:stretch>
            <a:fillRect/>
          </a:stretch>
        </p:blipFill>
        <p:spPr>
          <a:xfrm>
            <a:off x="-248760" y="631080"/>
            <a:ext cx="3441600" cy="5911200"/>
          </a:xfrm>
          <a:prstGeom prst="rect">
            <a:avLst/>
          </a:prstGeom>
          <a:ln>
            <a:noFill/>
          </a:ln>
        </p:spPr>
      </p:pic>
      <p:pic>
        <p:nvPicPr>
          <p:cNvPr id="121" name="Picture 10" descr=""/>
          <p:cNvPicPr/>
          <p:nvPr/>
        </p:nvPicPr>
        <p:blipFill>
          <a:blip r:embed="rId2"/>
          <a:srcRect l="0" t="1096011" r="0" b="0"/>
          <a:stretch>
            <a:fillRect/>
          </a:stretch>
        </p:blipFill>
        <p:spPr>
          <a:xfrm>
            <a:off x="275760" y="1126080"/>
            <a:ext cx="2593440" cy="461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46560" y="1188720"/>
            <a:ext cx="2597040" cy="4480560"/>
          </a:xfrm>
          <a:prstGeom prst="rect">
            <a:avLst/>
          </a:prstGeom>
          <a:ln>
            <a:noFill/>
          </a:ln>
        </p:spPr>
      </p:pic>
      <p:pic>
        <p:nvPicPr>
          <p:cNvPr id="123" name="Picture 1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400800" y="1170720"/>
            <a:ext cx="2564640" cy="4406760"/>
          </a:xfrm>
          <a:prstGeom prst="rect">
            <a:avLst/>
          </a:prstGeom>
          <a:ln>
            <a:noFill/>
          </a:ln>
        </p:spPr>
      </p:pic>
      <p:pic>
        <p:nvPicPr>
          <p:cNvPr id="124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0080" y="1170720"/>
            <a:ext cx="2552760" cy="43153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675120" y="1170720"/>
            <a:ext cx="2005560" cy="214200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583680" y="3313080"/>
            <a:ext cx="2011320" cy="208152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566160" y="3291840"/>
            <a:ext cx="2102760" cy="20113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82320" y="3200400"/>
            <a:ext cx="2102760" cy="20113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6515280" y="5601600"/>
            <a:ext cx="1896840" cy="13474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Henry Mascot</a:t>
            </a:r>
            <a:endParaRPr/>
          </a:p>
        </p:txBody>
      </p:sp>
      <p:pic>
        <p:nvPicPr>
          <p:cNvPr id="130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640080" y="1015200"/>
            <a:ext cx="2102760" cy="245952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3711960" y="1106640"/>
            <a:ext cx="2048760" cy="227664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3249360" y="5797080"/>
            <a:ext cx="1896840" cy="13474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Amanze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Ogbonna</a:t>
            </a:r>
            <a:endParaRPr/>
          </a:p>
        </p:txBody>
      </p:sp>
      <p:sp>
        <p:nvSpPr>
          <p:cNvPr id="133" name="CustomShape 3"/>
          <p:cNvSpPr/>
          <p:nvPr/>
        </p:nvSpPr>
        <p:spPr>
          <a:xfrm>
            <a:off x="225360" y="5509080"/>
            <a:ext cx="1896840" cy="134748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Ibukun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100">
                <a:solidFill>
                  <a:srgbClr val="ffffff"/>
                </a:solidFill>
                <a:latin typeface="Calibri Light"/>
                <a:ea typeface="Roboto Thin"/>
              </a:rPr>
              <a:t>Muyide</a:t>
            </a:r>
            <a:endParaRPr/>
          </a:p>
        </p:txBody>
      </p:sp>
      <p:sp>
        <p:nvSpPr>
          <p:cNvPr id="134" name="CustomShape 4"/>
          <p:cNvSpPr/>
          <p:nvPr/>
        </p:nvSpPr>
        <p:spPr>
          <a:xfrm>
            <a:off x="914400" y="-10800"/>
            <a:ext cx="757440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4400">
                <a:solidFill>
                  <a:srgbClr val="ffffff"/>
                </a:solidFill>
                <a:latin typeface="Agency FB"/>
                <a:ea typeface="Lato Light"/>
              </a:rPr>
              <a:t>Passionate Team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822960" y="1080"/>
            <a:ext cx="7385400" cy="6856920"/>
          </a:xfrm>
          <a:prstGeom prst="rect">
            <a:avLst/>
          </a:prstGeom>
          <a:ln>
            <a:noFill/>
          </a:ln>
        </p:spPr>
      </p:pic>
      <p:pic>
        <p:nvPicPr>
          <p:cNvPr id="136" name="Content Placeholder 8" descr=""/>
          <p:cNvPicPr/>
          <p:nvPr/>
        </p:nvPicPr>
        <p:blipFill>
          <a:blip r:embed="rId2"/>
          <a:srcRect l="51519" t="0" r="0" b="4629"/>
          <a:stretch>
            <a:fillRect/>
          </a:stretch>
        </p:blipFill>
        <p:spPr>
          <a:xfrm>
            <a:off x="5486400" y="-9000"/>
            <a:ext cx="3710160" cy="686592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-954720" y="1326240"/>
            <a:ext cx="73004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5600">
                <a:solidFill>
                  <a:srgbClr val="ffffff"/>
                </a:solidFill>
                <a:latin typeface="Agency FB"/>
                <a:ea typeface="Lato Light"/>
              </a:rPr>
              <a:t>Problem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51400" y="983880"/>
            <a:ext cx="73004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gency FB"/>
                <a:ea typeface="Lato Light"/>
              </a:rPr>
              <a:t>A full scale multi-platform cloud based music service that leverages on </a:t>
            </a:r>
            <a:endParaRPr/>
          </a:p>
        </p:txBody>
      </p:sp>
      <p:sp>
        <p:nvSpPr>
          <p:cNvPr id="139" name="CustomShape 2"/>
          <p:cNvSpPr/>
          <p:nvPr/>
        </p:nvSpPr>
        <p:spPr>
          <a:xfrm>
            <a:off x="1186560" y="-525960"/>
            <a:ext cx="73004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5600">
                <a:solidFill>
                  <a:srgbClr val="ffffff"/>
                </a:solidFill>
                <a:latin typeface="Agency FB"/>
                <a:ea typeface="Lato Light"/>
              </a:rPr>
              <a:t>Solution</a:t>
            </a:r>
            <a:endParaRPr/>
          </a:p>
        </p:txBody>
      </p:sp>
      <p:sp>
        <p:nvSpPr>
          <p:cNvPr id="140" name="CustomShape 3"/>
          <p:cNvSpPr/>
          <p:nvPr/>
        </p:nvSpPr>
        <p:spPr>
          <a:xfrm>
            <a:off x="-1056960" y="4478040"/>
            <a:ext cx="73004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Agency FB"/>
                <a:ea typeface="Lato Light"/>
              </a:rPr>
              <a:t>Mobile</a:t>
            </a:r>
            <a:endParaRPr/>
          </a:p>
        </p:txBody>
      </p:sp>
      <p:sp>
        <p:nvSpPr>
          <p:cNvPr id="141" name="CustomShape 4"/>
          <p:cNvSpPr/>
          <p:nvPr/>
        </p:nvSpPr>
        <p:spPr>
          <a:xfrm>
            <a:off x="-1046160" y="5535720"/>
            <a:ext cx="73004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Agency FB"/>
                <a:ea typeface="Lato Light"/>
              </a:rPr>
              <a:t>Data</a:t>
            </a:r>
            <a:endParaRPr/>
          </a:p>
        </p:txBody>
      </p:sp>
      <p:sp>
        <p:nvSpPr>
          <p:cNvPr id="142" name="CustomShape 5"/>
          <p:cNvSpPr/>
          <p:nvPr/>
        </p:nvSpPr>
        <p:spPr>
          <a:xfrm>
            <a:off x="1584720" y="5231160"/>
            <a:ext cx="73004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Agency FB"/>
                <a:ea typeface="Lato Light"/>
              </a:rPr>
              <a:t>Carrier Billing</a:t>
            </a:r>
            <a:endParaRPr/>
          </a:p>
        </p:txBody>
      </p:sp>
      <p:sp>
        <p:nvSpPr>
          <p:cNvPr id="143" name="CustomShape 6"/>
          <p:cNvSpPr/>
          <p:nvPr/>
        </p:nvSpPr>
        <p:spPr>
          <a:xfrm>
            <a:off x="3276720" y="4511160"/>
            <a:ext cx="73004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Agency FB"/>
                <a:ea typeface="Lato Light"/>
              </a:rPr>
              <a:t>Location</a:t>
            </a:r>
            <a:endParaRPr/>
          </a:p>
        </p:txBody>
      </p:sp>
      <p:sp>
        <p:nvSpPr>
          <p:cNvPr id="144" name="CustomShape 7"/>
          <p:cNvSpPr/>
          <p:nvPr/>
        </p:nvSpPr>
        <p:spPr>
          <a:xfrm>
            <a:off x="3280320" y="5856480"/>
            <a:ext cx="73004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Agency FB"/>
                <a:ea typeface="Lato Light"/>
              </a:rPr>
              <a:t>Location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9240" y="1208160"/>
            <a:ext cx="7503120" cy="25599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48080" y="3931920"/>
            <a:ext cx="7497720" cy="283428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1188720" y="-118800"/>
            <a:ext cx="73004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1" lang="en-US" sz="5600">
                <a:solidFill>
                  <a:srgbClr val="ffffff"/>
                </a:solidFill>
                <a:latin typeface="Agency FB"/>
                <a:ea typeface="Lato Light"/>
              </a:rPr>
              <a:t>Who is it for?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346400"/>
            <a:ext cx="7406280" cy="255996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31520" y="4023360"/>
            <a:ext cx="7406280" cy="265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613840" y="2682720"/>
            <a:ext cx="2957040" cy="501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ffffff"/>
                </a:solidFill>
                <a:latin typeface="Calibri Light"/>
                <a:ea typeface="Roboto Th"/>
              </a:rPr>
              <a:t>Get discovered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4480560" y="2042640"/>
            <a:ext cx="4825440" cy="501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ffffff"/>
                </a:solidFill>
                <a:latin typeface="Calibri Light"/>
                <a:ea typeface="Roboto Th"/>
              </a:rPr>
              <a:t>Network with Fans</a:t>
            </a:r>
            <a:endParaRPr/>
          </a:p>
        </p:txBody>
      </p:sp>
      <p:sp>
        <p:nvSpPr>
          <p:cNvPr id="152" name="CustomShape 3"/>
          <p:cNvSpPr/>
          <p:nvPr/>
        </p:nvSpPr>
        <p:spPr>
          <a:xfrm>
            <a:off x="2560320" y="5577840"/>
            <a:ext cx="4268880" cy="91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ffffff"/>
                </a:solidFill>
                <a:latin typeface="Calibri Light"/>
                <a:ea typeface="Roboto Th"/>
              </a:rPr>
              <a:t>Listen to new music</a:t>
            </a:r>
            <a:endParaRPr/>
          </a:p>
        </p:txBody>
      </p:sp>
      <p:sp>
        <p:nvSpPr>
          <p:cNvPr id="153" name="CustomShape 4"/>
          <p:cNvSpPr/>
          <p:nvPr/>
        </p:nvSpPr>
        <p:spPr>
          <a:xfrm>
            <a:off x="4336920" y="1463040"/>
            <a:ext cx="5232960" cy="501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ffffff"/>
                </a:solidFill>
                <a:latin typeface="Calibri Light"/>
                <a:ea typeface="Roboto Th"/>
              </a:rPr>
              <a:t>Share New Music</a:t>
            </a:r>
            <a:endParaRPr/>
          </a:p>
        </p:txBody>
      </p:sp>
      <p:pic>
        <p:nvPicPr>
          <p:cNvPr id="154" name="Picture 2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178640"/>
            <a:ext cx="2209680" cy="439884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0" y="-37440"/>
            <a:ext cx="9143640" cy="177444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lang="en-US" sz="5600">
                <a:solidFill>
                  <a:srgbClr val="ffffff"/>
                </a:solidFill>
                <a:latin typeface="Agency FB"/>
                <a:ea typeface="Lato Light"/>
              </a:rPr>
              <a:t>…</a:t>
            </a:r>
            <a:r>
              <a:rPr lang="en-US" sz="5600">
                <a:solidFill>
                  <a:srgbClr val="ffffff"/>
                </a:solidFill>
                <a:latin typeface="Agency FB"/>
                <a:ea typeface="Lato Light"/>
              </a:rPr>
              <a:t>what to do on Upcome</a:t>
            </a:r>
            <a:endParaRPr/>
          </a:p>
        </p:txBody>
      </p:sp>
      <p:sp>
        <p:nvSpPr>
          <p:cNvPr id="156" name="CustomShape 6"/>
          <p:cNvSpPr/>
          <p:nvPr/>
        </p:nvSpPr>
        <p:spPr>
          <a:xfrm>
            <a:off x="5726520" y="3322800"/>
            <a:ext cx="2957040" cy="501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ffffff"/>
                </a:solidFill>
                <a:latin typeface="Calibri Light"/>
                <a:ea typeface="Roboto Th"/>
              </a:rPr>
              <a:t>Get Sponsored</a:t>
            </a:r>
            <a:endParaRPr/>
          </a:p>
        </p:txBody>
      </p:sp>
      <p:sp>
        <p:nvSpPr>
          <p:cNvPr id="157" name="CustomShape 7"/>
          <p:cNvSpPr/>
          <p:nvPr/>
        </p:nvSpPr>
        <p:spPr>
          <a:xfrm>
            <a:off x="5798520" y="3918600"/>
            <a:ext cx="2957040" cy="501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ffffff"/>
                </a:solidFill>
                <a:latin typeface="Calibri Light"/>
                <a:ea typeface="Roboto Th"/>
              </a:rPr>
              <a:t>Get feedback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10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10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5" descr=""/>
          <p:cNvPicPr/>
          <p:nvPr/>
        </p:nvPicPr>
        <p:blipFill>
          <a:blip r:embed="rId1"/>
          <a:srcRect l="-929290" t="0" r="1372283" b="0"/>
          <a:stretch>
            <a:fillRect/>
          </a:stretch>
        </p:blipFill>
        <p:spPr>
          <a:xfrm>
            <a:off x="0" y="617040"/>
            <a:ext cx="3154320" cy="5508720"/>
          </a:xfrm>
          <a:prstGeom prst="rect">
            <a:avLst/>
          </a:prstGeom>
          <a:ln>
            <a:noFill/>
          </a:ln>
        </p:spPr>
      </p:pic>
      <p:pic>
        <p:nvPicPr>
          <p:cNvPr id="159" name="Picture 15" descr=""/>
          <p:cNvPicPr/>
          <p:nvPr/>
        </p:nvPicPr>
        <p:blipFill>
          <a:blip r:embed="rId2"/>
          <a:srcRect l="0" t="1473306" r="0" b="0"/>
          <a:stretch>
            <a:fillRect/>
          </a:stretch>
        </p:blipFill>
        <p:spPr>
          <a:xfrm>
            <a:off x="445320" y="1076760"/>
            <a:ext cx="2412000" cy="4017600"/>
          </a:xfrm>
          <a:prstGeom prst="rect">
            <a:avLst/>
          </a:prstGeom>
          <a:ln>
            <a:noFill/>
          </a:ln>
        </p:spPr>
      </p:pic>
      <p:pic>
        <p:nvPicPr>
          <p:cNvPr id="160" name="Picture 18" descr=""/>
          <p:cNvPicPr/>
          <p:nvPr/>
        </p:nvPicPr>
        <p:blipFill>
          <a:blip r:embed="rId3"/>
          <a:srcRect l="0" t="-610661" r="0" b="0"/>
          <a:stretch>
            <a:fillRect/>
          </a:stretch>
        </p:blipFill>
        <p:spPr>
          <a:xfrm>
            <a:off x="445320" y="5102640"/>
            <a:ext cx="2457000" cy="342720"/>
          </a:xfrm>
          <a:prstGeom prst="rect">
            <a:avLst/>
          </a:prstGeom>
          <a:ln>
            <a:noFill/>
          </a:ln>
        </p:spPr>
      </p:pic>
      <p:pic>
        <p:nvPicPr>
          <p:cNvPr id="161" name="Picture 19" descr=""/>
          <p:cNvPicPr/>
          <p:nvPr/>
        </p:nvPicPr>
        <p:blipFill>
          <a:blip r:embed="rId4"/>
          <a:srcRect l="5191" t="0" r="7766" b="0"/>
          <a:stretch>
            <a:fillRect/>
          </a:stretch>
        </p:blipFill>
        <p:spPr>
          <a:xfrm>
            <a:off x="3294360" y="427680"/>
            <a:ext cx="2719080" cy="5527800"/>
          </a:xfrm>
          <a:prstGeom prst="rect">
            <a:avLst/>
          </a:prstGeom>
          <a:ln>
            <a:noFill/>
          </a:ln>
        </p:spPr>
      </p:pic>
      <p:pic>
        <p:nvPicPr>
          <p:cNvPr id="162" name="Picture 24" descr=""/>
          <p:cNvPicPr/>
          <p:nvPr/>
        </p:nvPicPr>
        <p:blipFill>
          <a:blip r:embed="rId5"/>
          <a:srcRect l="-929290" t="0" r="1372283" b="0"/>
          <a:stretch>
            <a:fillRect/>
          </a:stretch>
        </p:blipFill>
        <p:spPr>
          <a:xfrm>
            <a:off x="5917320" y="436320"/>
            <a:ext cx="3135240" cy="5640120"/>
          </a:xfrm>
          <a:prstGeom prst="rect">
            <a:avLst/>
          </a:prstGeom>
          <a:ln>
            <a:noFill/>
          </a:ln>
        </p:spPr>
      </p:pic>
      <p:pic>
        <p:nvPicPr>
          <p:cNvPr id="163" name="Picture 26" descr=""/>
          <p:cNvPicPr/>
          <p:nvPr/>
        </p:nvPicPr>
        <p:blipFill>
          <a:blip r:embed="rId6"/>
          <a:srcRect l="0" t="1096011" r="0" b="0"/>
          <a:stretch>
            <a:fillRect/>
          </a:stretch>
        </p:blipFill>
        <p:spPr>
          <a:xfrm>
            <a:off x="6321240" y="908280"/>
            <a:ext cx="1995480" cy="4407840"/>
          </a:xfrm>
          <a:prstGeom prst="rect">
            <a:avLst/>
          </a:prstGeom>
          <a:ln>
            <a:noFill/>
          </a:ln>
        </p:spPr>
      </p:pic>
      <p:pic>
        <p:nvPicPr>
          <p:cNvPr id="164" name="Picture 23" descr=""/>
          <p:cNvPicPr/>
          <p:nvPr/>
        </p:nvPicPr>
        <p:blipFill>
          <a:blip r:embed="rId7"/>
          <a:srcRect l="0" t="-670105" r="0" b="0"/>
          <a:stretch>
            <a:fillRect/>
          </a:stretch>
        </p:blipFill>
        <p:spPr>
          <a:xfrm>
            <a:off x="6334200" y="908280"/>
            <a:ext cx="1958400" cy="4407840"/>
          </a:xfrm>
          <a:prstGeom prst="rect">
            <a:avLst/>
          </a:prstGeom>
          <a:ln>
            <a:noFill/>
          </a:ln>
        </p:spPr>
      </p:pic>
      <p:pic>
        <p:nvPicPr>
          <p:cNvPr id="165" name="Picture 21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6331320" y="908280"/>
            <a:ext cx="2446200" cy="440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